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2" r:id="rId3"/>
    <p:sldId id="266" r:id="rId4"/>
    <p:sldId id="264" r:id="rId5"/>
    <p:sldId id="263" r:id="rId6"/>
    <p:sldId id="267" r:id="rId7"/>
    <p:sldId id="268" r:id="rId8"/>
    <p:sldId id="257" r:id="rId9"/>
    <p:sldId id="259" r:id="rId10"/>
    <p:sldId id="260" r:id="rId11"/>
    <p:sldId id="261" r:id="rId12"/>
    <p:sldId id="265" r:id="rId13"/>
    <p:sldId id="278" r:id="rId14"/>
    <p:sldId id="269" r:id="rId15"/>
    <p:sldId id="27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E0E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-696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pPr/>
              <a:t>Tuesday, February 18,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Freeform: Shape 18"/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-1" fmla="*/ 540000 w 1080000"/>
              <a:gd name="connsiteY0-2" fmla="*/ 0 h 1262947"/>
              <a:gd name="connsiteX1-3" fmla="*/ 1080000 w 1080000"/>
              <a:gd name="connsiteY1-4" fmla="*/ 931034 h 1262947"/>
              <a:gd name="connsiteX2-5" fmla="*/ 1064374 w 1080000"/>
              <a:gd name="connsiteY2-6" fmla="*/ 931034 h 1262947"/>
              <a:gd name="connsiteX3-7" fmla="*/ 1069029 w 1080000"/>
              <a:gd name="connsiteY3-8" fmla="*/ 938533 h 1262947"/>
              <a:gd name="connsiteX4-9" fmla="*/ 1080000 w 1080000"/>
              <a:gd name="connsiteY4-10" fmla="*/ 992947 h 1262947"/>
              <a:gd name="connsiteX5-11" fmla="*/ 540000 w 1080000"/>
              <a:gd name="connsiteY5-12" fmla="*/ 1262947 h 1262947"/>
              <a:gd name="connsiteX6-13" fmla="*/ 0 w 1080000"/>
              <a:gd name="connsiteY6-14" fmla="*/ 992947 h 1262947"/>
              <a:gd name="connsiteX7-15" fmla="*/ 10971 w 1080000"/>
              <a:gd name="connsiteY7-16" fmla="*/ 938533 h 1262947"/>
              <a:gd name="connsiteX8-17" fmla="*/ 15626 w 1080000"/>
              <a:gd name="connsiteY8-18" fmla="*/ 931034 h 1262947"/>
              <a:gd name="connsiteX9-19" fmla="*/ 540000 w 1080000"/>
              <a:gd name="connsiteY9-20" fmla="*/ 0 h 1262947"/>
              <a:gd name="connsiteX0-21" fmla="*/ 540000 w 1080000"/>
              <a:gd name="connsiteY0-22" fmla="*/ 0 h 1262947"/>
              <a:gd name="connsiteX1-23" fmla="*/ 1064374 w 1080000"/>
              <a:gd name="connsiteY1-24" fmla="*/ 931034 h 1262947"/>
              <a:gd name="connsiteX2-25" fmla="*/ 1069029 w 1080000"/>
              <a:gd name="connsiteY2-26" fmla="*/ 938533 h 1262947"/>
              <a:gd name="connsiteX3-27" fmla="*/ 1080000 w 1080000"/>
              <a:gd name="connsiteY3-28" fmla="*/ 992947 h 1262947"/>
              <a:gd name="connsiteX4-29" fmla="*/ 540000 w 1080000"/>
              <a:gd name="connsiteY4-30" fmla="*/ 1262947 h 1262947"/>
              <a:gd name="connsiteX5-31" fmla="*/ 0 w 1080000"/>
              <a:gd name="connsiteY5-32" fmla="*/ 992947 h 1262947"/>
              <a:gd name="connsiteX6-33" fmla="*/ 10971 w 1080000"/>
              <a:gd name="connsiteY6-34" fmla="*/ 938533 h 1262947"/>
              <a:gd name="connsiteX7-35" fmla="*/ 15626 w 1080000"/>
              <a:gd name="connsiteY7-36" fmla="*/ 931034 h 1262947"/>
              <a:gd name="connsiteX8-37" fmla="*/ 540000 w 1080000"/>
              <a:gd name="connsiteY8-38" fmla="*/ 0 h 12629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/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/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/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/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/>
            <p:cNvSpPr/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/>
            <p:cNvSpPr/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/>
            <p:cNvSpPr/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/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/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/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-1" fmla="*/ 540000 w 1080000"/>
                <a:gd name="connsiteY0-2" fmla="*/ 0 h 1262947"/>
                <a:gd name="connsiteX1-3" fmla="*/ 1080000 w 1080000"/>
                <a:gd name="connsiteY1-4" fmla="*/ 931034 h 1262947"/>
                <a:gd name="connsiteX2-5" fmla="*/ 1064374 w 1080000"/>
                <a:gd name="connsiteY2-6" fmla="*/ 931034 h 1262947"/>
                <a:gd name="connsiteX3-7" fmla="*/ 1069029 w 1080000"/>
                <a:gd name="connsiteY3-8" fmla="*/ 938533 h 1262947"/>
                <a:gd name="connsiteX4-9" fmla="*/ 1080000 w 1080000"/>
                <a:gd name="connsiteY4-10" fmla="*/ 992947 h 1262947"/>
                <a:gd name="connsiteX5-11" fmla="*/ 540000 w 1080000"/>
                <a:gd name="connsiteY5-12" fmla="*/ 1262947 h 1262947"/>
                <a:gd name="connsiteX6-13" fmla="*/ 0 w 1080000"/>
                <a:gd name="connsiteY6-14" fmla="*/ 992947 h 1262947"/>
                <a:gd name="connsiteX7-15" fmla="*/ 10971 w 1080000"/>
                <a:gd name="connsiteY7-16" fmla="*/ 938533 h 1262947"/>
                <a:gd name="connsiteX8-17" fmla="*/ 15626 w 1080000"/>
                <a:gd name="connsiteY8-18" fmla="*/ 931034 h 1262947"/>
                <a:gd name="connsiteX9-19" fmla="*/ 540000 w 1080000"/>
                <a:gd name="connsiteY9-20" fmla="*/ 0 h 1262947"/>
                <a:gd name="connsiteX0-21" fmla="*/ 540000 w 1080000"/>
                <a:gd name="connsiteY0-22" fmla="*/ 0 h 1262947"/>
                <a:gd name="connsiteX1-23" fmla="*/ 1064374 w 1080000"/>
                <a:gd name="connsiteY1-24" fmla="*/ 931034 h 1262947"/>
                <a:gd name="connsiteX2-25" fmla="*/ 1069029 w 1080000"/>
                <a:gd name="connsiteY2-26" fmla="*/ 938533 h 1262947"/>
                <a:gd name="connsiteX3-27" fmla="*/ 1080000 w 1080000"/>
                <a:gd name="connsiteY3-28" fmla="*/ 992947 h 1262947"/>
                <a:gd name="connsiteX4-29" fmla="*/ 540000 w 1080000"/>
                <a:gd name="connsiteY4-30" fmla="*/ 1262947 h 1262947"/>
                <a:gd name="connsiteX5-31" fmla="*/ 0 w 1080000"/>
                <a:gd name="connsiteY5-32" fmla="*/ 992947 h 1262947"/>
                <a:gd name="connsiteX6-33" fmla="*/ 10971 w 1080000"/>
                <a:gd name="connsiteY6-34" fmla="*/ 938533 h 1262947"/>
                <a:gd name="connsiteX7-35" fmla="*/ 15626 w 1080000"/>
                <a:gd name="connsiteY7-36" fmla="*/ 931034 h 1262947"/>
                <a:gd name="connsiteX8-37" fmla="*/ 540000 w 1080000"/>
                <a:gd name="connsiteY8-38" fmla="*/ 0 h 126294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Freeform: Shape 38"/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/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/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/>
            <p:cNvSpPr/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/>
            <p:cNvSpPr/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/>
            <p:cNvSpPr/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/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-1" fmla="*/ 540000 w 1080000"/>
                <a:gd name="connsiteY0-2" fmla="*/ 0 h 1262947"/>
                <a:gd name="connsiteX1-3" fmla="*/ 1080000 w 1080000"/>
                <a:gd name="connsiteY1-4" fmla="*/ 931034 h 1262947"/>
                <a:gd name="connsiteX2-5" fmla="*/ 1064374 w 1080000"/>
                <a:gd name="connsiteY2-6" fmla="*/ 931034 h 1262947"/>
                <a:gd name="connsiteX3-7" fmla="*/ 1069029 w 1080000"/>
                <a:gd name="connsiteY3-8" fmla="*/ 938533 h 1262947"/>
                <a:gd name="connsiteX4-9" fmla="*/ 1080000 w 1080000"/>
                <a:gd name="connsiteY4-10" fmla="*/ 992947 h 1262947"/>
                <a:gd name="connsiteX5-11" fmla="*/ 540000 w 1080000"/>
                <a:gd name="connsiteY5-12" fmla="*/ 1262947 h 1262947"/>
                <a:gd name="connsiteX6-13" fmla="*/ 0 w 1080000"/>
                <a:gd name="connsiteY6-14" fmla="*/ 992947 h 1262947"/>
                <a:gd name="connsiteX7-15" fmla="*/ 10971 w 1080000"/>
                <a:gd name="connsiteY7-16" fmla="*/ 938533 h 1262947"/>
                <a:gd name="connsiteX8-17" fmla="*/ 15626 w 1080000"/>
                <a:gd name="connsiteY8-18" fmla="*/ 931034 h 1262947"/>
                <a:gd name="connsiteX9-19" fmla="*/ 540000 w 1080000"/>
                <a:gd name="connsiteY9-20" fmla="*/ 0 h 1262947"/>
                <a:gd name="connsiteX0-21" fmla="*/ 540000 w 1080000"/>
                <a:gd name="connsiteY0-22" fmla="*/ 0 h 1262947"/>
                <a:gd name="connsiteX1-23" fmla="*/ 1064374 w 1080000"/>
                <a:gd name="connsiteY1-24" fmla="*/ 931034 h 1262947"/>
                <a:gd name="connsiteX2-25" fmla="*/ 1069029 w 1080000"/>
                <a:gd name="connsiteY2-26" fmla="*/ 938533 h 1262947"/>
                <a:gd name="connsiteX3-27" fmla="*/ 1080000 w 1080000"/>
                <a:gd name="connsiteY3-28" fmla="*/ 992947 h 1262947"/>
                <a:gd name="connsiteX4-29" fmla="*/ 540000 w 1080000"/>
                <a:gd name="connsiteY4-30" fmla="*/ 1262947 h 1262947"/>
                <a:gd name="connsiteX5-31" fmla="*/ 0 w 1080000"/>
                <a:gd name="connsiteY5-32" fmla="*/ 992947 h 1262947"/>
                <a:gd name="connsiteX6-33" fmla="*/ 10971 w 1080000"/>
                <a:gd name="connsiteY6-34" fmla="*/ 938533 h 1262947"/>
                <a:gd name="connsiteX7-35" fmla="*/ 15626 w 1080000"/>
                <a:gd name="connsiteY7-36" fmla="*/ 931034 h 1262947"/>
                <a:gd name="connsiteX8-37" fmla="*/ 540000 w 1080000"/>
                <a:gd name="connsiteY8-38" fmla="*/ 0 h 126294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/>
            <p:cNvSpPr/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/>
            <p:cNvSpPr/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/>
            <p:cNvSpPr/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pPr/>
              <a:t>Tuesday, February 18,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pPr/>
              <a:t>Tuesday, February 18,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6.xml"/><Relationship Id="rId1" Type="http://schemas.openxmlformats.org/officeDocument/2006/relationships/video" Target="../media/media1.mp4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6.xml"/><Relationship Id="rId1" Type="http://schemas.openxmlformats.org/officeDocument/2006/relationships/video" Target="../media/media1.mp4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>
            <a:normAutofit/>
          </a:bodyPr>
          <a:lstStyle/>
          <a:p>
            <a:r>
              <a:rPr lang="es-MX" sz="5400" dirty="0"/>
              <a:t>TALLER DE EXTRAPOLACION MENTAL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es-ES" kern="100" dirty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¿Podemos</a:t>
            </a:r>
            <a:r>
              <a:rPr lang="es-ES" kern="100" dirty="0">
                <a:solidFill>
                  <a:schemeClr val="tx1">
                    <a:alpha val="60000"/>
                  </a:schemeClr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 trasladarnos o teletransportarnos a otros espacios y tiempos? </a:t>
            </a:r>
          </a:p>
          <a:p>
            <a:r>
              <a:rPr lang="es-ES" kern="100" dirty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¡Atrévete a descubrirlo!</a:t>
            </a:r>
            <a:endParaRPr lang="es-MX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17" name="Picture 3" descr="Dibujo en blanco y negro&#10;&#10;Descripción generada automáticamente con confianza baja"/>
          <p:cNvPicPr>
            <a:picLocks noChangeAspect="1"/>
          </p:cNvPicPr>
          <p:nvPr/>
        </p:nvPicPr>
        <p:blipFill>
          <a:blip r:embed="rId2" cstate="print"/>
          <a:srcRect l="7952" r="27548"/>
          <a:stretch>
            <a:fillRect/>
          </a:stretch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66" name="Group 65"/>
          <p:cNvGrpSpPr>
            <a:grpSpLocks noGrp="1" noUngrp="1" noRot="1" noChangeAspect="1" noMove="1" noResize="1"/>
          </p:cNvGrpSpPr>
          <p:nvPr/>
        </p:nvGrpSpPr>
        <p:grpSpPr>
          <a:xfrm>
            <a:off x="10920950" y="549275"/>
            <a:ext cx="667802" cy="631474"/>
            <a:chOff x="10478914" y="1506691"/>
            <a:chExt cx="667802" cy="631474"/>
          </a:xfrm>
        </p:grpSpPr>
        <p:sp>
          <p:nvSpPr>
            <p:cNvPr id="67" name="Freeform: Shape 66"/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-1" fmla="*/ 540000 w 1080000"/>
                <a:gd name="connsiteY0-2" fmla="*/ 0 h 1262947"/>
                <a:gd name="connsiteX1-3" fmla="*/ 1080000 w 1080000"/>
                <a:gd name="connsiteY1-4" fmla="*/ 931034 h 1262947"/>
                <a:gd name="connsiteX2-5" fmla="*/ 1064374 w 1080000"/>
                <a:gd name="connsiteY2-6" fmla="*/ 931034 h 1262947"/>
                <a:gd name="connsiteX3-7" fmla="*/ 1069029 w 1080000"/>
                <a:gd name="connsiteY3-8" fmla="*/ 938533 h 1262947"/>
                <a:gd name="connsiteX4-9" fmla="*/ 1080000 w 1080000"/>
                <a:gd name="connsiteY4-10" fmla="*/ 992947 h 1262947"/>
                <a:gd name="connsiteX5-11" fmla="*/ 540000 w 1080000"/>
                <a:gd name="connsiteY5-12" fmla="*/ 1262947 h 1262947"/>
                <a:gd name="connsiteX6-13" fmla="*/ 0 w 1080000"/>
                <a:gd name="connsiteY6-14" fmla="*/ 992947 h 1262947"/>
                <a:gd name="connsiteX7-15" fmla="*/ 10971 w 1080000"/>
                <a:gd name="connsiteY7-16" fmla="*/ 938533 h 1262947"/>
                <a:gd name="connsiteX8-17" fmla="*/ 15626 w 1080000"/>
                <a:gd name="connsiteY8-18" fmla="*/ 931034 h 1262947"/>
                <a:gd name="connsiteX9-19" fmla="*/ 540000 w 1080000"/>
                <a:gd name="connsiteY9-20" fmla="*/ 0 h 1262947"/>
                <a:gd name="connsiteX0-21" fmla="*/ 540000 w 1080000"/>
                <a:gd name="connsiteY0-22" fmla="*/ 0 h 1262947"/>
                <a:gd name="connsiteX1-23" fmla="*/ 1064374 w 1080000"/>
                <a:gd name="connsiteY1-24" fmla="*/ 931034 h 1262947"/>
                <a:gd name="connsiteX2-25" fmla="*/ 1069029 w 1080000"/>
                <a:gd name="connsiteY2-26" fmla="*/ 938533 h 1262947"/>
                <a:gd name="connsiteX3-27" fmla="*/ 1080000 w 1080000"/>
                <a:gd name="connsiteY3-28" fmla="*/ 992947 h 1262947"/>
                <a:gd name="connsiteX4-29" fmla="*/ 540000 w 1080000"/>
                <a:gd name="connsiteY4-30" fmla="*/ 1262947 h 1262947"/>
                <a:gd name="connsiteX5-31" fmla="*/ 0 w 1080000"/>
                <a:gd name="connsiteY5-32" fmla="*/ 992947 h 1262947"/>
                <a:gd name="connsiteX6-33" fmla="*/ 10971 w 1080000"/>
                <a:gd name="connsiteY6-34" fmla="*/ 938533 h 1262947"/>
                <a:gd name="connsiteX7-35" fmla="*/ 15626 w 1080000"/>
                <a:gd name="connsiteY7-36" fmla="*/ 931034 h 1262947"/>
                <a:gd name="connsiteX8-37" fmla="*/ 540000 w 1080000"/>
                <a:gd name="connsiteY8-38" fmla="*/ 0 h 126294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0" name="Oval 6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82954" y="5171203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Oval 5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56" name="Group 55"/>
          <p:cNvGrpSpPr>
            <a:grpSpLocks noGrp="1" noUngrp="1" noRot="1" noChangeAspect="1" noMove="1" noResize="1"/>
          </p:cNvGrpSpPr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57" name="Freeform: Shape 56"/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/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Oval 58"/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62" name="Rectangle 6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rte en 3D de una persona"/>
          <p:cNvPicPr>
            <a:picLocks noChangeAspect="1"/>
          </p:cNvPicPr>
          <p:nvPr/>
        </p:nvPicPr>
        <p:blipFill>
          <a:blip r:embed="rId2" cstate="print"/>
          <a:srcRect t="18835" b="24915"/>
          <a:stretch>
            <a:fillRect/>
          </a:stretch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4" name="Rectangle 6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5613" y="549275"/>
            <a:ext cx="3565524" cy="2887174"/>
          </a:xfrm>
        </p:spPr>
        <p:txBody>
          <a:bodyPr vert="horz" wrap="square" lIns="0" tIns="0" rIns="0" bIns="0" rtlCol="0" anchor="b" anchorCtr="0">
            <a:normAutofit fontScale="90000"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Para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extrapolar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el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pensamiento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hace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falta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desconectar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el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cuerpo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físico de la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mente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3D y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cuando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esto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ocurre</a:t>
            </a:r>
            <a:r>
              <a:rPr lang="es-MX" alt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....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b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/>
            </a:r>
            <a:b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</a:b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aparece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la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mente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superior que nos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lleva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a un estado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adimensional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.</a:t>
            </a:r>
            <a:r>
              <a:rPr lang="es-MX" alt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...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b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/>
            </a:r>
            <a:b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Es mas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fácil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extrapolar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en un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grupo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que de forma individual pues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el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mismo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nos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proporciona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un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soporte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de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unidad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 y de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energía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.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b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6" name="Rectangle 6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: Shape 2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Oval 3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Oval 3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50" name="Group 34"/>
          <p:cNvGrpSpPr>
            <a:grpSpLocks noGrp="1" noUngrp="1" noRot="1" noChangeAspect="1" noMove="1" noResize="1"/>
          </p:cNvGrpSpPr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51" name="Freeform: Shape 35"/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36"/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Oval 37"/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38"/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55" name="Rectangle 4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ídeo 3" descr="Viaje a través del espacio sin interrupciones"/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rcRect r="-1" b="283"/>
          <a:stretch>
            <a:fillRect/>
          </a:stretch>
        </p:blipFill>
        <p:spPr>
          <a:xfrm>
            <a:off x="0" y="9737"/>
            <a:ext cx="12191999" cy="6838521"/>
          </a:xfrm>
          <a:prstGeom prst="rect">
            <a:avLst/>
          </a:prstGeom>
        </p:spPr>
      </p:pic>
      <p:sp>
        <p:nvSpPr>
          <p:cNvPr id="56" name="Rectangle 4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800" dirty="0">
                <a:latin typeface="Arial Narrow" panose="020B0606020202030204" charset="0"/>
                <a:cs typeface="Arial Narrow" panose="020B0606020202030204" charset="0"/>
              </a:rPr>
              <a:t>La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extrapolación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es posible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porque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de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hecho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estamos en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todas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 partes del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universo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a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través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de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nuestras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réplicas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y por medio</a:t>
            </a:r>
            <a:b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</a:b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de la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ubicación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probabilística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de </a:t>
            </a:r>
            <a:r>
              <a:rPr lang="en-US" sz="2800" dirty="0" err="1">
                <a:effectLst/>
                <a:latin typeface="Arial Narrow" panose="020B0606020202030204" charset="0"/>
                <a:cs typeface="Arial Narrow" panose="020B0606020202030204" charset="0"/>
              </a:rPr>
              <a:t>nuestra</a:t>
            </a:r>
            <a:r>
              <a:rPr lang="en-US" sz="2800" dirty="0">
                <a:effectLst/>
                <a:latin typeface="Arial Narrow" panose="020B0606020202030204" charset="0"/>
                <a:cs typeface="Arial Narrow" panose="020B0606020202030204" charset="0"/>
              </a:rPr>
              <a:t> micropartícula.</a:t>
            </a:r>
            <a:r>
              <a:rPr lang="en-US" sz="3000" dirty="0">
                <a:effectLst/>
              </a:rPr>
              <a:t/>
            </a:r>
            <a:br>
              <a:rPr lang="en-US" sz="3000" dirty="0">
                <a:effectLst/>
              </a:rPr>
            </a:br>
            <a:endParaRPr lang="en-US" sz="3000" dirty="0"/>
          </a:p>
        </p:txBody>
      </p:sp>
      <p:sp>
        <p:nvSpPr>
          <p:cNvPr id="57" name="Rectangle 4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Freeform: Shape 1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118" name="Group 117"/>
          <p:cNvGrpSpPr>
            <a:grpSpLocks noGrp="1" noUngrp="1" noRot="1" noChangeAspect="1" noMove="1" noResize="1"/>
          </p:cNvGrpSpPr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19" name="Freeform: Shape 118"/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Freeform: Shape 119"/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1" name="Oval 120"/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124" name="Rectangle 1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Vídeo 43" descr="Viaje a través del espacio sin interrupciones"/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rcRect r="-1" b="283"/>
          <a:stretch>
            <a:fillRect/>
          </a:stretch>
        </p:blipFill>
        <p:spPr>
          <a:xfrm>
            <a:off x="0" y="9740"/>
            <a:ext cx="12192000" cy="6838522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6" name="Rectangle 1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303465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>
                <a:latin typeface="Arial Narrow" panose="020B0606020202030204" charset="0"/>
                <a:cs typeface="Arial Narrow" panose="020B0606020202030204" charset="0"/>
              </a:rPr>
              <a:t>Hoy </a:t>
            </a:r>
            <a:r>
              <a:rPr lang="en-US" sz="3000" dirty="0" err="1">
                <a:latin typeface="Arial Narrow" panose="020B0606020202030204" charset="0"/>
                <a:cs typeface="Arial Narrow" panose="020B0606020202030204" charset="0"/>
              </a:rPr>
              <a:t>descubriremos</a:t>
            </a:r>
            <a:r>
              <a:rPr lang="en-US" sz="30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3000" dirty="0" err="1">
                <a:latin typeface="Arial Narrow" panose="020B0606020202030204" charset="0"/>
                <a:cs typeface="Arial Narrow" panose="020B0606020202030204" charset="0"/>
              </a:rPr>
              <a:t>el</a:t>
            </a:r>
            <a:r>
              <a:rPr lang="en-US" sz="3000" dirty="0">
                <a:latin typeface="Arial Narrow" panose="020B0606020202030204" charset="0"/>
                <a:cs typeface="Arial Narrow" panose="020B0606020202030204" charset="0"/>
              </a:rPr>
              <a:t> viaje de </a:t>
            </a:r>
            <a:r>
              <a:rPr lang="en-US" sz="3000" dirty="0" err="1">
                <a:latin typeface="Arial Narrow" panose="020B0606020202030204" charset="0"/>
                <a:cs typeface="Arial Narrow" panose="020B0606020202030204" charset="0"/>
              </a:rPr>
              <a:t>nuestra</a:t>
            </a:r>
            <a:r>
              <a:rPr lang="en-US" sz="3000" dirty="0">
                <a:latin typeface="Arial Narrow" panose="020B0606020202030204" charset="0"/>
                <a:cs typeface="Arial Narrow" panose="020B0606020202030204" charset="0"/>
              </a:rPr>
              <a:t> micropartícula y </a:t>
            </a:r>
            <a:r>
              <a:rPr lang="en-US" sz="3000" dirty="0" err="1">
                <a:latin typeface="Arial Narrow" panose="020B0606020202030204" charset="0"/>
                <a:cs typeface="Arial Narrow" panose="020B0606020202030204" charset="0"/>
              </a:rPr>
              <a:t>observaremos</a:t>
            </a:r>
            <a:r>
              <a:rPr lang="en-US" sz="3000" dirty="0">
                <a:latin typeface="Arial Narrow" panose="020B0606020202030204" charset="0"/>
                <a:cs typeface="Arial Narrow" panose="020B0606020202030204" charset="0"/>
              </a:rPr>
              <a:t> lo que </a:t>
            </a:r>
            <a:r>
              <a:rPr lang="en-US" sz="3000" dirty="0" err="1">
                <a:latin typeface="Arial Narrow" panose="020B0606020202030204" charset="0"/>
                <a:cs typeface="Arial Narrow" panose="020B0606020202030204" charset="0"/>
              </a:rPr>
              <a:t>tiene</a:t>
            </a:r>
            <a:r>
              <a:rPr lang="en-US" sz="3000" dirty="0">
                <a:latin typeface="Arial Narrow" panose="020B0606020202030204" charset="0"/>
                <a:cs typeface="Arial Narrow" panose="020B0606020202030204" charset="0"/>
              </a:rPr>
              <a:t> para </a:t>
            </a:r>
            <a:r>
              <a:rPr lang="en-US" sz="3000" dirty="0" err="1">
                <a:latin typeface="Arial Narrow" panose="020B0606020202030204" charset="0"/>
                <a:cs typeface="Arial Narrow" panose="020B0606020202030204" charset="0"/>
              </a:rPr>
              <a:t>mostrarnos</a:t>
            </a:r>
            <a:r>
              <a:rPr lang="en-US" sz="3000" dirty="0">
                <a:latin typeface="Arial Narrow" panose="020B0606020202030204" charset="0"/>
                <a:cs typeface="Arial Narrow" panose="020B0606020202030204" charset="0"/>
              </a:rPr>
              <a:t> </a:t>
            </a:r>
          </a:p>
        </p:txBody>
      </p:sp>
      <p:sp>
        <p:nvSpPr>
          <p:cNvPr id="128" name="Rectangle 1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862" y="580363"/>
            <a:ext cx="5437188" cy="1997855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700" dirty="0">
                <a:latin typeface="Arial Narrow" panose="020B0606020202030204" charset="0"/>
                <a:cs typeface="Arial Narrow" panose="020B0606020202030204" charset="0"/>
              </a:rPr>
              <a:t>Mantras, palabras y elementos que se utilizarán en el desarrollo del taller</a:t>
            </a:r>
          </a:p>
        </p:txBody>
      </p:sp>
      <p:sp>
        <p:nvSpPr>
          <p:cNvPr id="37" name="Oval 2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20151" y="3295640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25" name="Group 24"/>
          <p:cNvGrpSpPr>
            <a:grpSpLocks noGrp="1" noUngrp="1" noRot="1" noChangeAspect="1" noMove="1" noResize="1"/>
          </p:cNvGrpSpPr>
          <p:nvPr/>
        </p:nvGrpSpPr>
        <p:grpSpPr>
          <a:xfrm>
            <a:off x="4022329" y="4018501"/>
            <a:ext cx="1468514" cy="1521012"/>
            <a:chOff x="8926879" y="88028"/>
            <a:chExt cx="1468514" cy="1521012"/>
          </a:xfrm>
        </p:grpSpPr>
        <p:sp>
          <p:nvSpPr>
            <p:cNvPr id="26" name="Freeform 5"/>
            <p:cNvSpPr/>
            <p:nvPr/>
          </p:nvSpPr>
          <p:spPr bwMode="auto">
            <a:xfrm rot="1800000">
              <a:off x="9153221" y="88028"/>
              <a:ext cx="1242172" cy="729202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6"/>
            <p:cNvSpPr/>
            <p:nvPr/>
          </p:nvSpPr>
          <p:spPr bwMode="auto">
            <a:xfrm rot="1800000">
              <a:off x="8926879" y="221946"/>
              <a:ext cx="611884" cy="1076550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 8"/>
            <p:cNvSpPr/>
            <p:nvPr/>
          </p:nvSpPr>
          <p:spPr bwMode="auto">
            <a:xfrm rot="1800000">
              <a:off x="9455555" y="532490"/>
              <a:ext cx="630288" cy="1076550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40000"/>
                    <a:lumOff val="6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40575" y="1285240"/>
            <a:ext cx="4500245" cy="4807585"/>
          </a:xfrm>
        </p:spPr>
        <p:txBody>
          <a:bodyPr anchor="t">
            <a:normAutofit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s-MX" dirty="0">
                <a:latin typeface="Arial Narrow" panose="020B0606020202030204" charset="0"/>
                <a:cs typeface="Arial Narrow" panose="020B0606020202030204" charset="0"/>
              </a:rPr>
              <a:t>Se te pedirá mantrar  Atlante seguido de tu nombre de pila  Aummm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>
                <a:latin typeface="Arial Narrow" panose="020B0606020202030204" charset="0"/>
                <a:cs typeface="Arial Narrow" panose="020B0606020202030204" charset="0"/>
              </a:rPr>
              <a:t>Aum: es una palabra que ayuda a elevar nuestra vibración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>
                <a:latin typeface="Arial Narrow" panose="020B0606020202030204" charset="0"/>
                <a:cs typeface="Arial Narrow" panose="020B0606020202030204" charset="0"/>
              </a:rPr>
              <a:t>Piedra: elemento que nos ayudará en la extrapolación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>
                <a:latin typeface="Arial Narrow" panose="020B0606020202030204" charset="0"/>
                <a:cs typeface="Arial Narrow" panose="020B0606020202030204" charset="0"/>
              </a:rPr>
              <a:t>Testo: es la esfera protectora que nos transportará a la adimensionalidad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>
                <a:latin typeface="Arial Narrow" panose="020B0606020202030204" charset="0"/>
                <a:cs typeface="Arial Narrow" panose="020B0606020202030204" charset="0"/>
              </a:rPr>
              <a:t>Tseyor: es el cuerpo filosófico en el que se fundamenta el presente taller (se mantra 3 veces)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s-MX" sz="1900" dirty="0"/>
          </a:p>
          <a:p>
            <a:pPr marL="0" indent="0">
              <a:buNone/>
            </a:pPr>
            <a:endParaRPr lang="es-MX" sz="1900" dirty="0"/>
          </a:p>
          <a:p>
            <a:pPr>
              <a:buFont typeface="Wingdings" panose="05000000000000000000" pitchFamily="2" charset="2"/>
              <a:buChar char="ü"/>
            </a:pPr>
            <a:endParaRPr lang="es-MX" sz="1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5400" dirty="0">
                <a:solidFill>
                  <a:schemeClr val="bg2">
                    <a:lumMod val="25000"/>
                    <a:lumOff val="75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Soy Lorena Margarita Márquez de la Mora Mancilla</a:t>
            </a:r>
            <a:br>
              <a:rPr lang="es-MX" sz="5400" dirty="0">
                <a:solidFill>
                  <a:schemeClr val="bg2">
                    <a:lumMod val="25000"/>
                    <a:lumOff val="75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</a:br>
            <a:endParaRPr lang="es-MX" sz="5400" dirty="0">
              <a:solidFill>
                <a:schemeClr val="bg2">
                  <a:lumMod val="25000"/>
                  <a:lumOff val="75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200" dirty="0">
                <a:solidFill>
                  <a:srgbClr val="DFE0E5">
                    <a:alpha val="80000"/>
                  </a:srgbClr>
                </a:solidFill>
              </a:rPr>
              <a:t>Y</a:t>
            </a:r>
          </a:p>
          <a:p>
            <a:pPr algn="ctr"/>
            <a:r>
              <a:rPr lang="es-MX" sz="4000" dirty="0">
                <a:solidFill>
                  <a:srgbClr val="DFE0E5">
                    <a:alpha val="80000"/>
                  </a:srgbClr>
                </a:solidFill>
              </a:rPr>
              <a:t>Mi nombre simbólico en Tseyor es:</a:t>
            </a:r>
          </a:p>
          <a:p>
            <a:pPr algn="ctr"/>
            <a:r>
              <a:rPr lang="es-MX" sz="4000" dirty="0">
                <a:solidFill>
                  <a:srgbClr val="DFE0E5">
                    <a:alpha val="80000"/>
                  </a:srgbClr>
                </a:solidFill>
              </a:rPr>
              <a:t>Empieza de nuevo La Pm</a:t>
            </a:r>
          </a:p>
        </p:txBody>
      </p:sp>
      <p:pic>
        <p:nvPicPr>
          <p:cNvPr id="4" name="Imagen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flipH="1">
            <a:off x="723911" y="4278717"/>
            <a:ext cx="1150268" cy="1151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altLang="en-US">
                <a:latin typeface="Arial Narrow" panose="020B0606020202030204" charset="0"/>
                <a:cs typeface="Arial Narrow" panose="020B0606020202030204" charset="0"/>
              </a:rPr>
              <a:t>Bibliografía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51180" y="1184910"/>
            <a:ext cx="11090275" cy="6003925"/>
          </a:xfrm>
        </p:spPr>
        <p:txBody>
          <a:bodyPr>
            <a:normAutofit fontScale="60000"/>
          </a:bodyPr>
          <a:lstStyle/>
          <a:p>
            <a:endParaRPr lang="en-US" altLang="es-MX" sz="2570">
              <a:latin typeface="Arial Narrow" panose="020B0606020202030204" charset="0"/>
              <a:cs typeface="Arial Narrow" panose="020B060602020203020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MX" altLang="en-US" sz="257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1.Juegos y talleres de psicolog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í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a transpersonal dados por Shilcars. 16a. edici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ó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   Biblioteca Tseyor Web: tseyor.org</a:t>
            </a:r>
          </a:p>
          <a:p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2.La Meditaci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ó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 2a Edici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ó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   Biblioteca Tseyor Web: tseyor.org</a:t>
            </a:r>
          </a:p>
          <a:p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3.Viajes en el tiempo Desatomizaci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ó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 y teletransportaci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ó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 9a. edici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ó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  Biblioteca Tseyor Web: tseyor.org</a:t>
            </a:r>
          </a:p>
          <a:p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4.Las sincron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í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as    Biblioteca Tseyor Web: tseyor.org</a:t>
            </a:r>
          </a:p>
          <a:p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5.R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é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plicas y multiversos 4a. edici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ó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   Biblioteca Tseyor Web: tseyor.org</a:t>
            </a:r>
          </a:p>
          <a:p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6.El cuerpo y la mente  Biblioteca Tseyor Web: tseyor.org</a:t>
            </a:r>
          </a:p>
          <a:p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7.La experimentaci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ó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 cu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á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ntica   Biblioteca Tseyor Web: tseyor.org</a:t>
            </a:r>
          </a:p>
          <a:p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8.El cerebro  3a edici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ó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n   Biblioteca Tseyor Web: tseyor.org</a:t>
            </a:r>
          </a:p>
          <a:p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9.Los gu</a:t>
            </a:r>
            <a:r>
              <a:rPr lang="en-US" altLang="en-US" sz="2570">
                <a:latin typeface="Arial Narrow" panose="020B0606020202030204" charset="0"/>
                <a:cs typeface="Arial Narrow" panose="020B0606020202030204" charset="0"/>
              </a:rPr>
              <a:t>í</a:t>
            </a:r>
            <a:r>
              <a:rPr lang="en-US" altLang="es-MX" sz="2570">
                <a:latin typeface="Arial Narrow" panose="020B0606020202030204" charset="0"/>
                <a:cs typeface="Arial Narrow" panose="020B0606020202030204" charset="0"/>
              </a:rPr>
              <a:t>as estelares     Biblioteca Tseyor Web: tseyor.org</a:t>
            </a:r>
          </a:p>
          <a:p>
            <a:r>
              <a:rPr lang="es-MX" altLang="en-US" sz="2570">
                <a:latin typeface="Arial Narrow" panose="020B0606020202030204" charset="0"/>
                <a:cs typeface="Arial Narrow" panose="020B0606020202030204" charset="0"/>
              </a:rPr>
              <a:t>10 Glosario terminológico    Biblioteca Tseyor Web: tseyor.org</a:t>
            </a:r>
            <a:endParaRPr lang="en-US" altLang="es-MX" sz="2570">
              <a:latin typeface="Arial Narrow" panose="020B0606020202030204" charset="0"/>
              <a:cs typeface="Arial Narrow" panose="020B0606020202030204" charset="0"/>
            </a:endParaRPr>
          </a:p>
          <a:p>
            <a:endParaRPr lang="en-US" altLang="es-MX"/>
          </a:p>
          <a:p>
            <a:endParaRPr lang="en-US" altLang="es-MX"/>
          </a:p>
          <a:p>
            <a:endParaRPr lang="en-US" altLang="es-MX"/>
          </a:p>
          <a:p>
            <a:endParaRPr lang="en-US" altLang="es-MX"/>
          </a:p>
          <a:p>
            <a:endParaRPr lang="en-US" alt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862" y="580363"/>
            <a:ext cx="5437188" cy="1997855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700" dirty="0"/>
              <a:t/>
            </a:r>
            <a:br>
              <a:rPr lang="es-MX" sz="3700" dirty="0"/>
            </a:br>
            <a:r>
              <a:rPr lang="es-MX" sz="3700" dirty="0"/>
              <a:t>Lo que necesitas para lograr extrapolar la mente</a:t>
            </a:r>
          </a:p>
        </p:txBody>
      </p:sp>
      <p:sp>
        <p:nvSpPr>
          <p:cNvPr id="37" name="Oval 2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20151" y="3295640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25" name="Group 24"/>
          <p:cNvGrpSpPr>
            <a:grpSpLocks noGrp="1" noUngrp="1" noRot="1" noChangeAspect="1" noMove="1" noResize="1"/>
          </p:cNvGrpSpPr>
          <p:nvPr/>
        </p:nvGrpSpPr>
        <p:grpSpPr>
          <a:xfrm>
            <a:off x="4022329" y="4018501"/>
            <a:ext cx="1468514" cy="1521012"/>
            <a:chOff x="8926879" y="88028"/>
            <a:chExt cx="1468514" cy="1521012"/>
          </a:xfrm>
        </p:grpSpPr>
        <p:sp>
          <p:nvSpPr>
            <p:cNvPr id="26" name="Freeform 5"/>
            <p:cNvSpPr/>
            <p:nvPr/>
          </p:nvSpPr>
          <p:spPr bwMode="auto">
            <a:xfrm rot="1800000">
              <a:off x="9153221" y="88028"/>
              <a:ext cx="1242172" cy="729202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6"/>
            <p:cNvSpPr/>
            <p:nvPr/>
          </p:nvSpPr>
          <p:spPr bwMode="auto">
            <a:xfrm rot="1800000">
              <a:off x="8926879" y="221946"/>
              <a:ext cx="611884" cy="1076550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 8"/>
            <p:cNvSpPr/>
            <p:nvPr/>
          </p:nvSpPr>
          <p:spPr bwMode="auto">
            <a:xfrm rot="1800000">
              <a:off x="9455555" y="532490"/>
              <a:ext cx="630288" cy="1076550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40000"/>
                    <a:lumOff val="6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40575" y="1520825"/>
            <a:ext cx="4500562" cy="4572000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s-MX" sz="1900" dirty="0"/>
              <a:t>Mente abierta a lo nuevo ….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900" dirty="0"/>
              <a:t>Una mente que no busque explicaciones a lo que no es posible comprender con una mente lógica y determinista ya que se trata de experiencias derivadas de la  cuántica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900" dirty="0"/>
              <a:t>No tener expectativas de ninguna especie solamente vivir la experiencia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900" dirty="0"/>
              <a:t>Tratar de tener la mente en blanco mediante el no pensamiento</a:t>
            </a:r>
          </a:p>
          <a:p>
            <a:pPr marL="0" indent="0">
              <a:buNone/>
            </a:pPr>
            <a:endParaRPr lang="es-MX" sz="1900" dirty="0"/>
          </a:p>
          <a:p>
            <a:pPr>
              <a:buFont typeface="Wingdings" panose="05000000000000000000" pitchFamily="2" charset="2"/>
              <a:buChar char="ü"/>
            </a:pPr>
            <a:endParaRPr lang="es-MX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Oval 5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56" name="Group 55"/>
          <p:cNvGrpSpPr>
            <a:grpSpLocks noGrp="1" noUngrp="1" noRot="1" noChangeAspect="1" noMove="1" noResize="1"/>
          </p:cNvGrpSpPr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57" name="Freeform: Shape 56"/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/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Oval 58"/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62" name="Rectangle 6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rte en 3D de una persona"/>
          <p:cNvPicPr>
            <a:picLocks noChangeAspect="1"/>
          </p:cNvPicPr>
          <p:nvPr/>
        </p:nvPicPr>
        <p:blipFill>
          <a:blip r:embed="rId2" cstate="print"/>
          <a:srcRect t="18835" b="24915"/>
          <a:stretch>
            <a:fillRect/>
          </a:stretch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4" name="Rectangle 6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62143" y="1985412"/>
            <a:ext cx="3565524" cy="2887174"/>
          </a:xfrm>
        </p:spPr>
        <p:txBody>
          <a:bodyPr vert="horz" wrap="square" lIns="0" tIns="0" rIns="0" bIns="0" rtlCol="0" anchor="b" anchorCtr="0">
            <a:normAutofit fontScale="90000"/>
          </a:bodyPr>
          <a:lstStyle/>
          <a:p>
            <a:pPr marL="285750" indent="-285750">
              <a:lnSpc>
                <a:spcPct val="90000"/>
              </a:lnSpc>
              <a:spcAft>
                <a:spcPts val="800"/>
              </a:spcAft>
              <a:buFont typeface="Wingdings" panose="05000000000000000000" charset="0"/>
              <a:buChar char="Ø"/>
            </a:pP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s-MX" altLang="en-US" sz="1800" dirty="0">
                <a:latin typeface="Arial Narrow" panose="020B0606020202030204" charset="0"/>
                <a:cs typeface="Arial Narrow" panose="020B0606020202030204" charset="0"/>
              </a:rPr>
              <a:t>AL NO PENSAMIENTO SE LLEGA....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en-US" sz="1800" dirty="0">
                <a:latin typeface="Arial Narrow" panose="020B0606020202030204" charset="0"/>
                <a:cs typeface="Arial Narrow" panose="020B0606020202030204" charset="0"/>
              </a:rPr>
            </a:b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Soltando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los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pensamientos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utilizando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la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respiración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profunda</a:t>
            </a:r>
            <a:r>
              <a:rPr lang="es-MX" altLang="en-US" sz="1800" dirty="0">
                <a:latin typeface="Arial Narrow" panose="020B0606020202030204" charset="0"/>
                <a:cs typeface="Arial Narrow" panose="020B0606020202030204" charset="0"/>
              </a:rPr>
              <a:t>....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en-US" sz="1800" dirty="0">
                <a:latin typeface="Arial Narrow" panose="020B0606020202030204" charset="0"/>
                <a:cs typeface="Arial Narrow" panose="020B0606020202030204" charset="0"/>
              </a:rPr>
            </a:b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en-US" sz="1800" dirty="0">
                <a:latin typeface="Arial Narrow" panose="020B0606020202030204" charset="0"/>
                <a:cs typeface="Arial Narrow" panose="020B0606020202030204" charset="0"/>
              </a:rPr>
            </a:b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Inhalando</a:t>
            </a:r>
            <a:r>
              <a:rPr lang="es-MX" altLang="en-US" sz="1800" dirty="0" err="1">
                <a:latin typeface="Arial Narrow" panose="020B0606020202030204" charset="0"/>
                <a:cs typeface="Arial Narrow" panose="020B0606020202030204" charset="0"/>
              </a:rPr>
              <a:t>....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reteniendo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el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aire</a:t>
            </a:r>
            <a:r>
              <a:rPr lang="es-MX" altLang="en-US" sz="1800" dirty="0" err="1">
                <a:latin typeface="Arial Narrow" panose="020B0606020202030204" charset="0"/>
                <a:cs typeface="Arial Narrow" panose="020B0606020202030204" charset="0"/>
              </a:rPr>
              <a:t>.....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y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exhalando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lentamente</a:t>
            </a:r>
            <a:r>
              <a:rPr lang="es-MX" altLang="en-US" sz="1800" dirty="0">
                <a:latin typeface="Arial Narrow" panose="020B0606020202030204" charset="0"/>
                <a:cs typeface="Arial Narrow" panose="020B0606020202030204" charset="0"/>
              </a:rPr>
              <a:t>.....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en-US" sz="1800" dirty="0">
                <a:latin typeface="Arial Narrow" panose="020B0606020202030204" charset="0"/>
                <a:cs typeface="Arial Narrow" panose="020B0606020202030204" charset="0"/>
              </a:rPr>
            </a:b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/>
            </a:r>
            <a:br>
              <a:rPr lang="en-US" sz="1800" dirty="0">
                <a:latin typeface="Arial Narrow" panose="020B0606020202030204" charset="0"/>
                <a:cs typeface="Arial Narrow" panose="020B0606020202030204" charset="0"/>
              </a:rPr>
            </a:b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Cada que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aparezca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un pensamiento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pondremos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la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atención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en la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respiración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hasta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lograr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vaciar</a:t>
            </a:r>
            <a:r>
              <a:rPr lang="en-US" sz="1800" dirty="0">
                <a:latin typeface="Arial Narrow" panose="020B0606020202030204" charset="0"/>
                <a:cs typeface="Arial Narrow" panose="020B0606020202030204" charset="0"/>
              </a:rPr>
              <a:t> la </a:t>
            </a:r>
            <a:r>
              <a:rPr lang="en-US" sz="1800" dirty="0" err="1">
                <a:latin typeface="Arial Narrow" panose="020B0606020202030204" charset="0"/>
                <a:cs typeface="Arial Narrow" panose="020B0606020202030204" charset="0"/>
              </a:rPr>
              <a:t>mente</a:t>
            </a:r>
            <a:r>
              <a:rPr lang="es-MX" altLang="en-US" sz="1800" dirty="0" err="1">
                <a:latin typeface="Arial Narrow" panose="020B0606020202030204" charset="0"/>
                <a:cs typeface="Arial Narrow" panose="020B0606020202030204" charset="0"/>
              </a:rPr>
              <a:t>....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b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6" name="Rectangle 6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: Shape 2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Oval 3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Oval 3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50" name="Group 34"/>
          <p:cNvGrpSpPr>
            <a:grpSpLocks noGrp="1" noUngrp="1" noRot="1" noChangeAspect="1" noMove="1" noResize="1"/>
          </p:cNvGrpSpPr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51" name="Freeform: Shape 35"/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36"/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Oval 37"/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38"/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55" name="Rectangle 4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uces generadas por ordenador"/>
          <p:cNvPicPr>
            <a:picLocks noChangeAspect="1"/>
          </p:cNvPicPr>
          <p:nvPr/>
        </p:nvPicPr>
        <p:blipFill>
          <a:blip r:embed="rId2" cstate="print"/>
          <a:srcRect t="8234" b="15752"/>
          <a:stretch>
            <a:fillRect/>
          </a:stretch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6" name="Rectangle 4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4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5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Nuestra </a:t>
            </a:r>
            <a:r>
              <a:rPr lang="en-US" sz="35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mente</a:t>
            </a:r>
            <a:r>
              <a:rPr lang="en-US" sz="35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35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utiliza</a:t>
            </a:r>
            <a:r>
              <a:rPr lang="en-US" sz="35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la </a:t>
            </a:r>
            <a:r>
              <a:rPr lang="en-US" sz="35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glándula</a:t>
            </a:r>
            <a:r>
              <a:rPr lang="en-US" sz="35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pineal para </a:t>
            </a:r>
            <a:r>
              <a:rPr lang="en-US" sz="35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extrapolar</a:t>
            </a:r>
            <a:r>
              <a:rPr lang="en-US" sz="35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35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el</a:t>
            </a:r>
            <a:r>
              <a:rPr lang="en-US" sz="35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pensamiento a la adimensionalidad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Group 39"/>
          <p:cNvGrpSpPr>
            <a:grpSpLocks noGrp="1" noUngrp="1" noRot="1" noChangeAspect="1" noMove="1" noResize="1"/>
          </p:cNvGrpSpPr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1" name="Freeform: Shape 40"/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/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46" name="Rectangle 4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riángulos rojos"/>
          <p:cNvPicPr>
            <a:picLocks noChangeAspect="1"/>
          </p:cNvPicPr>
          <p:nvPr/>
        </p:nvPicPr>
        <p:blipFill>
          <a:blip r:embed="rId2" cstate="print"/>
          <a:srcRect t="9091" b="9091"/>
          <a:stretch>
            <a:fillRect/>
          </a:stretch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8" name="Rectangle 4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5613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dirty="0">
                <a:latin typeface="Arial Narrow" panose="020B0606020202030204" charset="0"/>
                <a:cs typeface="Arial Narrow" panose="020B0606020202030204" charset="0"/>
              </a:rPr>
              <a:t>La </a:t>
            </a:r>
            <a:r>
              <a:rPr lang="en-US" sz="4100" dirty="0" err="1">
                <a:latin typeface="Arial Narrow" panose="020B0606020202030204" charset="0"/>
                <a:cs typeface="Arial Narrow" panose="020B0606020202030204" charset="0"/>
              </a:rPr>
              <a:t>g</a:t>
            </a:r>
            <a:r>
              <a:rPr lang="en-US" sz="41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lándula</a:t>
            </a:r>
            <a:r>
              <a:rPr lang="en-US" sz="41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pineal</a:t>
            </a:r>
            <a:br>
              <a:rPr lang="en-US" sz="41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</a:br>
            <a:r>
              <a:rPr lang="en-US" sz="41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Se </a:t>
            </a:r>
            <a:r>
              <a:rPr lang="en-US" sz="41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encuentra</a:t>
            </a:r>
            <a:r>
              <a:rPr lang="en-US" sz="41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detras</a:t>
            </a:r>
            <a:r>
              <a:rPr lang="en-US" sz="41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del </a:t>
            </a:r>
            <a:r>
              <a:rPr lang="en-US" sz="41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hipotálamo</a:t>
            </a:r>
            <a:endParaRPr lang="en-US" sz="4100" kern="1200" dirty="0">
              <a:solidFill>
                <a:schemeClr val="tx1"/>
              </a:solidFill>
              <a:latin typeface="Arial Narrow" panose="020B0606020202030204" charset="0"/>
              <a:ea typeface="+mj-ea"/>
              <a:cs typeface="Arial Narrow" panose="020B0606020202030204" charset="0"/>
            </a:endParaRPr>
          </a:p>
        </p:txBody>
      </p:sp>
      <p:sp>
        <p:nvSpPr>
          <p:cNvPr id="50" name="Rectangle 4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>
            <a:normAutofit fontScale="90000"/>
          </a:bodyPr>
          <a:lstStyle/>
          <a:p>
            <a:r>
              <a:rPr lang="es-MX" sz="4000" dirty="0">
                <a:latin typeface="Arial Narrow" panose="020B0606020202030204" charset="0"/>
                <a:cs typeface="Arial Narrow" panose="020B0606020202030204" charset="0"/>
              </a:rPr>
              <a:t>Ahora sabemos cómo nuestro cerebro y nuestra mente actuarán favoreciendo o no el buen logro de la experiencia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endParaRPr lang="es-ES" sz="4000" kern="100" dirty="0">
              <a:solidFill>
                <a:schemeClr val="tx1">
                  <a:alpha val="60000"/>
                </a:schemeClr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3" descr="Dibujo en blanco y negro&#10;&#10;Descripción generada automáticamente con confianza baja"/>
          <p:cNvPicPr>
            <a:picLocks noChangeAspect="1"/>
          </p:cNvPicPr>
          <p:nvPr/>
        </p:nvPicPr>
        <p:blipFill>
          <a:blip r:embed="rId2" cstate="print"/>
          <a:srcRect l="7952" r="27548"/>
          <a:stretch>
            <a:fillRect/>
          </a:stretch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>
            <a:normAutofit/>
          </a:bodyPr>
          <a:lstStyle/>
          <a:p>
            <a:endParaRPr lang="es-MX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es-ES" sz="5400" kern="100" dirty="0">
                <a:solidFill>
                  <a:schemeClr val="tx1">
                    <a:alpha val="60000"/>
                  </a:schemeClr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Aspectos filosóficos</a:t>
            </a:r>
          </a:p>
        </p:txBody>
      </p:sp>
      <p:pic>
        <p:nvPicPr>
          <p:cNvPr id="17" name="Picture 3" descr="Dibujo en blanco y negro&#10;&#10;Descripción generada automáticamente con confianza baja"/>
          <p:cNvPicPr>
            <a:picLocks noChangeAspect="1"/>
          </p:cNvPicPr>
          <p:nvPr/>
        </p:nvPicPr>
        <p:blipFill>
          <a:blip r:embed="rId2" cstate="print"/>
          <a:srcRect l="7952" r="27548"/>
          <a:stretch>
            <a:fillRect/>
          </a:stretch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29" name="Group 13"/>
          <p:cNvGrpSpPr>
            <a:grpSpLocks noGrp="1" noUngrp="1" noRot="1" noChangeAspect="1" noMove="1" noResize="1"/>
          </p:cNvGrpSpPr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0" name="Freeform: Shape 14"/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15"/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16"/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17"/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34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"/>
          <p:cNvPicPr>
            <a:picLocks noChangeAspect="1"/>
          </p:cNvPicPr>
          <p:nvPr/>
        </p:nvPicPr>
        <p:blipFill>
          <a:blip r:embed="rId2" cstate="print"/>
          <a:srcRect b="7787"/>
          <a:stretch>
            <a:fillRect/>
          </a:stretch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" name="Rectangl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Este taller está </a:t>
            </a:r>
            <a:r>
              <a:rPr lang="en-US" sz="30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basado</a:t>
            </a:r>
            <a:r>
              <a:rPr lang="en-US" sz="30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en la </a:t>
            </a:r>
            <a:r>
              <a:rPr lang="en-US" sz="30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filosofía</a:t>
            </a:r>
            <a:r>
              <a:rPr lang="en-US" sz="30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tseyoriana que </a:t>
            </a:r>
            <a:r>
              <a:rPr lang="en-US" sz="3000" dirty="0" err="1">
                <a:latin typeface="Arial Narrow" panose="020B0606020202030204" charset="0"/>
                <a:cs typeface="Arial Narrow" panose="020B0606020202030204" charset="0"/>
              </a:rPr>
              <a:t>experiencía</a:t>
            </a:r>
            <a:r>
              <a:rPr lang="en-US" sz="30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la </a:t>
            </a:r>
            <a:r>
              <a:rPr lang="en-US" sz="30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psicología</a:t>
            </a:r>
            <a:r>
              <a:rPr lang="en-US" sz="30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transpersonal con </a:t>
            </a:r>
            <a:r>
              <a:rPr lang="en-US" sz="30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nuestros</a:t>
            </a:r>
            <a:r>
              <a:rPr lang="en-US" sz="30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30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afines</a:t>
            </a:r>
            <a:r>
              <a:rPr lang="en-US" sz="30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en </a:t>
            </a:r>
            <a:r>
              <a:rPr lang="en-US" sz="30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el</a:t>
            </a:r>
            <a:r>
              <a:rPr lang="en-US" sz="3000" kern="1200" dirty="0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 </a:t>
            </a:r>
            <a:r>
              <a:rPr lang="en-US" sz="3000" kern="1200" dirty="0" err="1">
                <a:solidFill>
                  <a:schemeClr val="tx1"/>
                </a:solidFill>
                <a:latin typeface="Arial Narrow" panose="020B0606020202030204" charset="0"/>
                <a:ea typeface="+mj-ea"/>
                <a:cs typeface="Arial Narrow" panose="020B0606020202030204" charset="0"/>
              </a:rPr>
              <a:t>universo</a:t>
            </a:r>
            <a:endParaRPr lang="en-US" sz="3000" kern="1200" dirty="0">
              <a:solidFill>
                <a:schemeClr val="tx1"/>
              </a:solidFill>
              <a:latin typeface="Arial Narrow" panose="020B0606020202030204" charset="0"/>
              <a:ea typeface="+mj-ea"/>
              <a:cs typeface="Arial Narrow" panose="020B0606020202030204" charset="0"/>
            </a:endParaRPr>
          </a:p>
        </p:txBody>
      </p:sp>
      <p:sp>
        <p:nvSpPr>
          <p:cNvPr id="37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Oval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Oval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grpSp>
        <p:nvGrpSpPr>
          <p:cNvPr id="47" name="Group 13"/>
          <p:cNvGrpSpPr>
            <a:grpSpLocks noGrp="1" noUngrp="1" noRot="1" noChangeAspect="1" noMove="1" noResize="1"/>
          </p:cNvGrpSpPr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8" name="Freeform: Shape 14"/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15"/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Oval 16"/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17"/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52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3"/>
          <p:cNvPicPr>
            <a:picLocks noChangeAspect="1"/>
          </p:cNvPicPr>
          <p:nvPr/>
        </p:nvPicPr>
        <p:blipFill>
          <a:blip r:embed="rId2" cstate="print"/>
          <a:srcRect t="7091" b="2548"/>
          <a:stretch>
            <a:fillRect/>
          </a:stretch>
        </p:blipFill>
        <p:spPr>
          <a:xfrm>
            <a:off x="20" y="-37052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4" name="Rectangl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3120" y="3391948"/>
            <a:ext cx="5171090" cy="3155622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kern="120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La extrapolación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del </a:t>
            </a:r>
            <a:r>
              <a:rPr lang="en-US" sz="2400" kern="120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pensamiento significa poner en práctica esa capacidad que poseemos para trasladarnos o teletransportarnos a otros espacios y tiempos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o a </a:t>
            </a:r>
            <a:r>
              <a:rPr lang="en-US" sz="2400" kern="120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ese mundo de infinitas percepciones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  <a:t>que es la adimensionalidad</a:t>
            </a:r>
            <a:br>
              <a:rPr lang="en-US" sz="2400" kern="1200" dirty="0">
                <a:solidFill>
                  <a:schemeClr val="tx1"/>
                </a:solidFill>
                <a:effectLst/>
                <a:latin typeface="Arial Narrow" panose="020B0606020202030204" charset="0"/>
                <a:ea typeface="+mj-ea"/>
                <a:cs typeface="Arial Narrow" panose="020B0606020202030204" charset="0"/>
              </a:rPr>
            </a:br>
            <a:endParaRPr lang="en-US" sz="2400" kern="1200" dirty="0">
              <a:solidFill>
                <a:schemeClr val="tx1"/>
              </a:solidFill>
              <a:latin typeface="Arial Narrow" panose="020B0606020202030204" charset="0"/>
              <a:ea typeface="+mj-ea"/>
              <a:cs typeface="Arial Narrow" panose="020B0606020202030204" charset="0"/>
            </a:endParaRPr>
          </a:p>
        </p:txBody>
      </p:sp>
      <p:sp>
        <p:nvSpPr>
          <p:cNvPr id="55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390</Words>
  <Application>Microsoft Office PowerPoint</Application>
  <PresentationFormat>Custom</PresentationFormat>
  <Paragraphs>44</Paragraphs>
  <Slides>15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3DFloatVTI</vt:lpstr>
      <vt:lpstr>TALLER DE EXTRAPOLACION MENTAL</vt:lpstr>
      <vt:lpstr> Lo que necesitas para lograr extrapolar la mente</vt:lpstr>
      <vt:lpstr>           AL NO PENSAMIENTO SE LLEGA....   Soltando los pensamientos utilizando la respiración profunda....  Inhalando....reteniendo el aire..... y exhalando lentamente.....  Cada que aparezca un pensamiento pondremos la atención en la respiración hasta lograr vaciar la mente....        </vt:lpstr>
      <vt:lpstr> Nuestra mente utiliza la glándula pineal para extrapolar el pensamiento a la adimensionalidad</vt:lpstr>
      <vt:lpstr> La glándula pineal Se encuentra detras del hipotálamo</vt:lpstr>
      <vt:lpstr>Ahora sabemos cómo nuestro cerebro y nuestra mente actuarán favoreciendo o no el buen logro de la experiencia</vt:lpstr>
      <vt:lpstr>Slide 7</vt:lpstr>
      <vt:lpstr>Este taller está basado en la filosofía tseyoriana que experiencía la psicología transpersonal con nuestros afines en el universo</vt:lpstr>
      <vt:lpstr>La extrapolación del pensamiento significa poner en práctica esa capacidad que poseemos para trasladarnos o teletransportarnos a otros espacios y tiempos o a ese mundo de infinitas percepciones que es la adimensionalidad </vt:lpstr>
      <vt:lpstr>Para extrapolar el pensamiento hace falta desconectar el cuerpo físico de la mente 3D y cuando esto ocurre....   aparece la mente superior que nos lleva a un estado adimensional....   Es mas fácil extrapolar en un grupo que de forma individual pues el mismo nos proporciona un soporte de unidad y de energía.   </vt:lpstr>
      <vt:lpstr>La extrapolación es posible porque de hecho estamos en todas  partes del universo a través de nuestras réplicas y por medio de la ubicación probabilística de nuestra micropartícula. </vt:lpstr>
      <vt:lpstr> Hoy descubriremos el viaje de nuestra micropartícula y observaremos lo que tiene para mostrarnos </vt:lpstr>
      <vt:lpstr>Mantras, palabras y elementos que se utilizarán en el desarrollo del taller</vt:lpstr>
      <vt:lpstr>Soy Lorena Margarita Márquez de la Mora Mancilla </vt:lpstr>
      <vt:lpstr>Bibliografía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 DE EXTRAPOLACION MENTAL</dc:title>
  <dc:creator>Lorena Margarita Marquez de la Mora Mancilla</dc:creator>
  <cp:lastModifiedBy>Kika</cp:lastModifiedBy>
  <cp:revision>4</cp:revision>
  <dcterms:created xsi:type="dcterms:W3CDTF">2024-11-26T16:46:00Z</dcterms:created>
  <dcterms:modified xsi:type="dcterms:W3CDTF">2025-02-18T12:56:33Z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45A5AC5B08CB4F6F8AFBB20E50355F58_12</vt:lpwstr>
  </property>
  <property fmtid="{D5CDD505-2E9C-101B-9397-08002B2CF9AE}" pid="3" name="KSOProductBuildVer">
    <vt:lpwstr>2058-12.2.0.18911</vt:lpwstr>
  </property>
</Properties>
</file>